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14"/>
  </p:notesMasterIdLst>
  <p:sldIdLst>
    <p:sldId id="256" r:id="rId5"/>
    <p:sldId id="263" r:id="rId6"/>
    <p:sldId id="258" r:id="rId7"/>
    <p:sldId id="259" r:id="rId8"/>
    <p:sldId id="261" r:id="rId9"/>
    <p:sldId id="262" r:id="rId10"/>
    <p:sldId id="398" r:id="rId11"/>
    <p:sldId id="257" r:id="rId12"/>
    <p:sldId id="39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D221A-4D4D-4C9F-A182-FA7CDF12AD20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81157-3684-4A50-B085-EAA56109EF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79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1ab7eafd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1ab7eafd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1ab7eafd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1ab7eafd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71AC8-0A04-4337-8017-52FAD0A91102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80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8C23-B38A-4CE7-B74E-A9C042188935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766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F346-8400-41F5-B00C-0E8304FE6FD1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944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47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A1A5-9463-4518-8523-75F02EF3E2B1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093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65D0-D9AF-40E5-81C2-5A18A2B5D3B6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004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287E-7E96-41FB-82CE-4BE3379E9538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0531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F909-0C0E-4BCF-A675-85C870DAAA13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174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EB8E-3904-458E-9E1F-630ABC4A34D5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658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4522-680B-4C54-A625-EFB281469174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725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FE4E-9BD9-4414-B9A5-F1E07DBBA285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685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A326-3F61-49D7-9105-EC3BA3280305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461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966234-9F9A-4C44-B403-3558C14C3ABD}" type="datetime1">
              <a:rPr lang="pt-BR" smtClean="0"/>
              <a:t>23/06/2021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7F62131-1D7B-4574-81F7-E7EF710549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22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lessons.com/YOLOv3-introduction/" TargetMode="External"/><Relationship Id="rId2" Type="http://schemas.openxmlformats.org/officeDocument/2006/relationships/hyperlink" Target="https://www.tensorflow.org/api_docs/python/tf?hl=pt-br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jreddie.com/darknet/yolo/%3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931BF-23ED-4E81-BDDB-3FBFC2076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8" y="0"/>
            <a:ext cx="9081654" cy="3255264"/>
          </a:xfrm>
        </p:spPr>
        <p:txBody>
          <a:bodyPr>
            <a:normAutofit/>
          </a:bodyPr>
          <a:lstStyle/>
          <a:p>
            <a:r>
              <a:rPr lang="pt-BR" sz="2800" dirty="0"/>
              <a:t>Avaliação do polimorfismo de fármacos utilizados para a produção de medicamentos através do algoritmo de </a:t>
            </a:r>
            <a:r>
              <a:rPr lang="pt-BR" sz="2800" dirty="0" err="1"/>
              <a:t>machine</a:t>
            </a:r>
            <a:r>
              <a:rPr lang="pt-BR" sz="2800" dirty="0"/>
              <a:t> </a:t>
            </a:r>
            <a:r>
              <a:rPr lang="pt-BR" sz="2800" dirty="0" err="1"/>
              <a:t>learning</a:t>
            </a:r>
            <a:endParaRPr lang="pt-BR" sz="2800" dirty="0"/>
          </a:p>
        </p:txBody>
      </p:sp>
      <p:pic>
        <p:nvPicPr>
          <p:cNvPr id="5" name="Picture 4" descr="Logotipo Unicamp">
            <a:extLst>
              <a:ext uri="{FF2B5EF4-FFF2-40B4-BE49-F238E27FC236}">
                <a16:creationId xmlns:a16="http://schemas.microsoft.com/office/drawing/2014/main" id="{EA8C4D04-C965-4E7B-8D8E-9B6AB98B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8" y="875575"/>
            <a:ext cx="2599267" cy="140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aulo Cardieri - FEEC - UNICAMP">
            <a:extLst>
              <a:ext uri="{FF2B5EF4-FFF2-40B4-BE49-F238E27FC236}">
                <a16:creationId xmlns:a16="http://schemas.microsoft.com/office/drawing/2014/main" id="{9F8A97C2-24B2-4360-9641-808CB7BD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51" y="3073119"/>
            <a:ext cx="2574978" cy="139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4425A42-EE27-4F48-9929-CC65D3D3E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88" y="3255264"/>
            <a:ext cx="5820616" cy="2573742"/>
          </a:xfrm>
          <a:prstGeom prst="rect">
            <a:avLst/>
          </a:prstGeom>
        </p:spPr>
      </p:pic>
      <p:pic>
        <p:nvPicPr>
          <p:cNvPr id="3" name="Picture 2" descr="André Regino - Desenvolvedor Web e Pesquisador">
            <a:extLst>
              <a:ext uri="{FF2B5EF4-FFF2-40B4-BE49-F238E27FC236}">
                <a16:creationId xmlns:a16="http://schemas.microsoft.com/office/drawing/2014/main" id="{C1429CF4-26BB-4E3D-855A-71725149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504" y="4686888"/>
            <a:ext cx="2574978" cy="114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XXIX Congresso Médico Acadêmico da UNICAMP - CoMAU">
            <a:extLst>
              <a:ext uri="{FF2B5EF4-FFF2-40B4-BE49-F238E27FC236}">
                <a16:creationId xmlns:a16="http://schemas.microsoft.com/office/drawing/2014/main" id="{7374FFEA-7196-4D42-9C4E-AE299BB8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763" y="792643"/>
            <a:ext cx="1863237" cy="15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1681EB-C28F-441A-AC56-FA102851C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433" y="901615"/>
            <a:ext cx="1181735" cy="20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7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4A320-931B-4E80-9FDE-9C8FBFC8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e 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B9172-C986-40D2-A681-D80F0A4F7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Polimorfismo de fármacos, representa um enorme desafio para a indústria farmacêutica, que busca, constantemente, desenvolver produtos de qualidade, e a descoberta de distintas formas cristalinas e sua influência no preparo de medicamentos, influencia de forma direta na saúde do paciente, por ser fator limitante na solubilidade, estabilidade e consequente eficácia do medicamento.</a:t>
            </a:r>
          </a:p>
          <a:p>
            <a:pPr algn="just">
              <a:lnSpc>
                <a:spcPct val="160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ponto de partida para a fabricação de fármacos é a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pré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-formulação, sendo a primeira fase do desenvolvimento de formas farmacêuticas voltadas para a substância farmacologicamente ativa. Nesta fase ocorre a análise do fármaco em suas características físico-químicas como solubilidade, presença ou não de formas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polifórmicas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 seu comportamento frente à excipientes farmacêuticos ou outras substâncias farmacologicamente ativas.</a:t>
            </a:r>
          </a:p>
          <a:p>
            <a:pPr algn="just">
              <a:lnSpc>
                <a:spcPct val="160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motivação deste trabalho é desenvolver um algoritmo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machine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learning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que agilize esse processo de identificação do polimorfismo dos fármacos, agilizando seu processo de reconhecimento e quantificação, garantindo qualidade e eficácia.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099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4A320-931B-4E80-9FDE-9C8FBFC8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B9172-C986-40D2-A681-D80F0A4F7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sz="18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Deseja-se com este projeto, criar um algoritmo de </a:t>
            </a:r>
            <a:r>
              <a:rPr lang="pt-BR" sz="180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machine</a:t>
            </a:r>
            <a:r>
              <a:rPr lang="pt-BR" sz="18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learn</a:t>
            </a:r>
            <a:r>
              <a:rPr lang="pt-BR" sz="18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, que facilite a identificação de polimorfos de fármacos. Atualmente, processo é realizado por profissionais por meio de identificação com auxílio do </a:t>
            </a:r>
            <a:r>
              <a:rPr lang="pt-BR" sz="180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microscópia</a:t>
            </a:r>
            <a:r>
              <a:rPr lang="pt-BR" sz="18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 ótica, e </a:t>
            </a:r>
            <a:r>
              <a:rPr lang="pt-BR" sz="180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tecnicas</a:t>
            </a:r>
            <a:r>
              <a:rPr lang="pt-BR" sz="18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 complexas como DRX (Difração de Raios X). Almeja-se, portanto, que essa identificação ocorra com o auxílio de um programa digital, a fim de agilizar, facilitar e otimizar este processo.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428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4A320-931B-4E80-9FDE-9C8FBFC8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B9172-C986-40D2-A681-D80F0A4F7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Na determinação do polimorfismo da </a:t>
            </a:r>
            <a:r>
              <a:rPr lang="pt-BR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Carbamazepina</a:t>
            </a:r>
            <a: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utilizando a ferramenta proposta, a exatidão dos resultados encontrados em comparação a avaliação de especialista,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estabeleceu-se em 75% de acerto.</a:t>
            </a:r>
          </a:p>
          <a:p>
            <a:pPr algn="l">
              <a:lnSpc>
                <a:spcPct val="150000"/>
              </a:lnSpc>
            </a:pPr>
            <a: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Foi observada pequena variação nos resultados, sendo mais eficiente para avaliação e identificação da forma polimórfica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III.</a:t>
            </a:r>
          </a:p>
          <a:p>
            <a:pPr algn="l">
              <a:lnSpc>
                <a:spcPct val="150000"/>
              </a:lnSpc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Compreendemos e admitimos que a ferramenta proposta de mostra viável, de acordo com os resultados encontrados. E entendemos também, que há possibilidade de melhora de eficiência de identificação, principalmente com a ampliação do numero de imagens para treinamento do algoritmo proposto.</a:t>
            </a:r>
          </a:p>
        </p:txBody>
      </p:sp>
    </p:spTree>
    <p:extLst>
      <p:ext uri="{BB962C8B-B14F-4D97-AF65-F5344CB8AC3E}">
        <p14:creationId xmlns:p14="http://schemas.microsoft.com/office/powerpoint/2010/main" val="11314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4A320-931B-4E80-9FDE-9C8FBFC8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Obtenção das amostras/imagens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B9172-C986-40D2-A681-D80F0A4F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478" y="797443"/>
            <a:ext cx="8017133" cy="5113780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50000"/>
              </a:lnSpc>
            </a:pPr>
            <a: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carbamazepina</a:t>
            </a:r>
            <a: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é um fármaco que apresenta baixa solubilidade, estreita janela terapêutica e exibe polimorfismo. A presença de diferentes polimorfos da </a:t>
            </a:r>
            <a:r>
              <a:rPr lang="pt-BR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carbamazepina</a:t>
            </a:r>
            <a: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em medicamentos está relacionada com propriedades de solubilidade de dissolução limitadas, onde apenas a forma polimórfica III deve estar presente em produtos comerciais. </a:t>
            </a:r>
          </a:p>
          <a:p>
            <a:pPr algn="l">
              <a:lnSpc>
                <a:spcPct val="150000"/>
              </a:lnSpc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Foi disponibilizada amostra de insumo farmacêutico ativo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carbamazepina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em sua forma polimórfica comercial III, analisada e verificada sua identidade em microscópio óptico.</a:t>
            </a:r>
          </a:p>
          <a:p>
            <a:pPr algn="l">
              <a:lnSpc>
                <a:spcPct val="150000"/>
              </a:lnSpc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Parte da amostra do insumo foi submetido à temperatura de 170°C em equipamento de Analise térmica DSC (Calorimetria exploratória diferencial) até conversão de seu estado cristalino em forma polimórfica I.</a:t>
            </a:r>
          </a:p>
          <a:p>
            <a:pPr algn="l">
              <a:lnSpc>
                <a:spcPct val="150000"/>
              </a:lnSpc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Foram analisadas e verificadas quanto a sua identidade e confirmada presença de forma polimórfica III.</a:t>
            </a:r>
          </a:p>
          <a:p>
            <a:pPr algn="l">
              <a:lnSpc>
                <a:spcPct val="150000"/>
              </a:lnSpc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Posteriormente foram geradas as imagens utilizadas para treinamento do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algoritimo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 partir das duas formas polimórficas, separadamente e com misturas realizadas entre elas, em microscópio ótico acoplado a software de captação de imagens.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8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4A320-931B-4E80-9FDE-9C8FBFC8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elaboração do algoritmo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B9172-C986-40D2-A681-D80F0A4F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478" y="627321"/>
            <a:ext cx="8027582" cy="317913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Foi utilizado a linguagem de programação Python.</a:t>
            </a:r>
          </a:p>
          <a:p>
            <a:pPr algn="l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Foi utilizado a arquitetura YOLOv3 para treinamento, teste e avaliação das imagens.</a:t>
            </a:r>
          </a:p>
          <a:p>
            <a:pPr algn="l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Para um melhor treinamento foi utilizado técnicas de aumento de dados das imagens.  </a:t>
            </a:r>
            <a: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0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18633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pt-BR" b="1"/>
              <a:t>Data Augmentation</a:t>
            </a:r>
            <a:endParaRPr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817088" y="1052932"/>
            <a:ext cx="7959312" cy="35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marL="186262" indent="0" algn="just">
              <a:lnSpc>
                <a:spcPct val="100000"/>
              </a:lnSpc>
              <a:buClr>
                <a:schemeClr val="dk1"/>
              </a:buClr>
              <a:buSzPts val="1400"/>
              <a:buNone/>
            </a:pPr>
            <a:r>
              <a:rPr lang="pt-BR" sz="1867" dirty="0">
                <a:solidFill>
                  <a:schemeClr val="dk1"/>
                </a:solidFill>
              </a:rPr>
              <a:t>Após a síntese dos fármacos, foram obtidas algumas dezenas de imagens para compor o </a:t>
            </a:r>
            <a:r>
              <a:rPr lang="pt-BR" sz="1867" dirty="0" err="1">
                <a:solidFill>
                  <a:schemeClr val="dk1"/>
                </a:solidFill>
              </a:rPr>
              <a:t>dataset</a:t>
            </a:r>
            <a:r>
              <a:rPr lang="pt-BR" sz="1867" dirty="0">
                <a:solidFill>
                  <a:schemeClr val="dk1"/>
                </a:solidFill>
              </a:rPr>
              <a:t> de treino. Em razão dessa quantidade, foi necessário recorrer à técnica de Data </a:t>
            </a:r>
            <a:r>
              <a:rPr lang="pt-BR" sz="1867" dirty="0" err="1">
                <a:solidFill>
                  <a:schemeClr val="dk1"/>
                </a:solidFill>
              </a:rPr>
              <a:t>Augmentation</a:t>
            </a:r>
            <a:r>
              <a:rPr lang="pt-BR" sz="1867" dirty="0">
                <a:solidFill>
                  <a:schemeClr val="dk1"/>
                </a:solidFill>
              </a:rPr>
              <a:t>.</a:t>
            </a:r>
            <a:endParaRPr sz="1867" dirty="0">
              <a:solidFill>
                <a:schemeClr val="dk1"/>
              </a:solidFill>
            </a:endParaRPr>
          </a:p>
          <a:p>
            <a:pPr indent="0" algn="just">
              <a:lnSpc>
                <a:spcPct val="100000"/>
              </a:lnSpc>
              <a:buNone/>
            </a:pPr>
            <a:endParaRPr sz="1867" dirty="0">
              <a:solidFill>
                <a:schemeClr val="dk1"/>
              </a:solidFill>
            </a:endParaRPr>
          </a:p>
          <a:p>
            <a:pPr marL="186262" indent="0" algn="just">
              <a:lnSpc>
                <a:spcPct val="100000"/>
              </a:lnSpc>
              <a:buClr>
                <a:schemeClr val="dk1"/>
              </a:buClr>
              <a:buSzPts val="1400"/>
              <a:buNone/>
            </a:pPr>
            <a:r>
              <a:rPr lang="pt-BR" sz="1867" dirty="0">
                <a:solidFill>
                  <a:schemeClr val="dk1"/>
                </a:solidFill>
                <a:highlight>
                  <a:srgbClr val="FFFFFF"/>
                </a:highlight>
              </a:rPr>
              <a:t>Data </a:t>
            </a:r>
            <a:r>
              <a:rPr lang="pt-BR" sz="1867" dirty="0" err="1">
                <a:solidFill>
                  <a:schemeClr val="dk1"/>
                </a:solidFill>
                <a:highlight>
                  <a:srgbClr val="FFFFFF"/>
                </a:highlight>
              </a:rPr>
              <a:t>Augmentation</a:t>
            </a:r>
            <a:r>
              <a:rPr lang="pt-BR" sz="1867" dirty="0">
                <a:solidFill>
                  <a:schemeClr val="dk1"/>
                </a:solidFill>
                <a:highlight>
                  <a:srgbClr val="FFFFFF"/>
                </a:highlight>
              </a:rPr>
              <a:t> é uma técnica utilizada com o intuito de gerar novos dados virtuais a partir de exemplos reais para prover mais volume e aumentar a generalidade do modelo.</a:t>
            </a:r>
            <a:endParaRPr sz="1867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algn="just">
              <a:lnSpc>
                <a:spcPct val="100000"/>
              </a:lnSpc>
              <a:buNone/>
            </a:pPr>
            <a:endParaRPr sz="1867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86262" indent="0" algn="just">
              <a:lnSpc>
                <a:spcPct val="100000"/>
              </a:lnSpc>
              <a:buClr>
                <a:schemeClr val="dk1"/>
              </a:buClr>
              <a:buSzPts val="1400"/>
              <a:buNone/>
            </a:pPr>
            <a:r>
              <a:rPr lang="pt-BR" sz="1867" dirty="0">
                <a:solidFill>
                  <a:schemeClr val="dk1"/>
                </a:solidFill>
                <a:highlight>
                  <a:srgbClr val="FFFFFF"/>
                </a:highlight>
              </a:rPr>
              <a:t>Com o Data </a:t>
            </a:r>
            <a:r>
              <a:rPr lang="pt-BR" sz="1867" dirty="0" err="1">
                <a:solidFill>
                  <a:schemeClr val="dk1"/>
                </a:solidFill>
                <a:highlight>
                  <a:srgbClr val="FFFFFF"/>
                </a:highlight>
              </a:rPr>
              <a:t>Augmentation</a:t>
            </a:r>
            <a:r>
              <a:rPr lang="pt-BR" sz="1867" dirty="0">
                <a:solidFill>
                  <a:schemeClr val="dk1"/>
                </a:solidFill>
                <a:highlight>
                  <a:srgbClr val="FFFFFF"/>
                </a:highlight>
              </a:rPr>
              <a:t>, foi possível constituir um </a:t>
            </a:r>
            <a:r>
              <a:rPr lang="pt-BR" sz="1867" dirty="0" err="1">
                <a:solidFill>
                  <a:schemeClr val="dk1"/>
                </a:solidFill>
                <a:highlight>
                  <a:srgbClr val="FFFFFF"/>
                </a:highlight>
              </a:rPr>
              <a:t>dataset</a:t>
            </a:r>
            <a:r>
              <a:rPr lang="pt-BR" sz="1867" dirty="0">
                <a:solidFill>
                  <a:schemeClr val="dk1"/>
                </a:solidFill>
                <a:highlight>
                  <a:srgbClr val="FFFFFF"/>
                </a:highlight>
              </a:rPr>
              <a:t> com 750 imagens.</a:t>
            </a:r>
            <a:endParaRPr sz="1867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 algn="just">
              <a:lnSpc>
                <a:spcPct val="100000"/>
              </a:lnSpc>
              <a:buNone/>
            </a:pPr>
            <a:endParaRPr sz="1867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86262" indent="0" algn="just">
              <a:lnSpc>
                <a:spcPct val="100000"/>
              </a:lnSpc>
              <a:buClr>
                <a:schemeClr val="dk1"/>
              </a:buClr>
              <a:buSzPts val="1400"/>
              <a:buNone/>
            </a:pPr>
            <a:r>
              <a:rPr lang="pt-BR" sz="1867" dirty="0">
                <a:solidFill>
                  <a:schemeClr val="dk1"/>
                </a:solidFill>
                <a:highlight>
                  <a:srgbClr val="FFFFFF"/>
                </a:highlight>
              </a:rPr>
              <a:t>Nesse processo, fez-se o uso de transformações de Rotação, Recorte e Adição de Ruído nas imagens.</a:t>
            </a:r>
            <a:endParaRPr sz="1867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33" y="1052932"/>
            <a:ext cx="3027590" cy="17756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15600" y="2744405"/>
            <a:ext cx="2692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BR" sz="2400" dirty="0"/>
              <a:t>Imagem Original</a:t>
            </a:r>
            <a:endParaRPr sz="2400" dirty="0"/>
          </a:p>
        </p:txBody>
      </p:sp>
      <p:sp>
        <p:nvSpPr>
          <p:cNvPr id="58" name="Google Shape;58;p13"/>
          <p:cNvSpPr txBox="1"/>
          <p:nvPr/>
        </p:nvSpPr>
        <p:spPr>
          <a:xfrm>
            <a:off x="793458" y="5057386"/>
            <a:ext cx="2692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BR" sz="2400" dirty="0"/>
              <a:t>Imagem Processada</a:t>
            </a:r>
            <a:endParaRPr sz="2400" dirty="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33" y="3355778"/>
            <a:ext cx="3027590" cy="162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33" y="1140254"/>
            <a:ext cx="2875442" cy="228874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18633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pt-BR" b="1"/>
              <a:t>Resultado do Software</a:t>
            </a:r>
            <a:endParaRPr b="1"/>
          </a:p>
          <a:p>
            <a:pPr algn="ctr"/>
            <a:endParaRPr b="1"/>
          </a:p>
          <a:p>
            <a:pPr algn="ctr"/>
            <a:endParaRPr b="1"/>
          </a:p>
        </p:txBody>
      </p:sp>
      <p:sp>
        <p:nvSpPr>
          <p:cNvPr id="66" name="Google Shape;66;p14"/>
          <p:cNvSpPr txBox="1"/>
          <p:nvPr/>
        </p:nvSpPr>
        <p:spPr>
          <a:xfrm>
            <a:off x="3742660" y="547212"/>
            <a:ext cx="7264149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/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</a:rPr>
              <a:t>Após o modelo ter sido treinado, foram feitas as validações das imagens para testar o modelo. De forma visual, foram levantados os seguintes resultados sobre a saída do modelo:</a:t>
            </a:r>
            <a:endParaRPr sz="2000" dirty="0">
              <a:solidFill>
                <a:schemeClr val="dk1"/>
              </a:solidFill>
            </a:endParaRPr>
          </a:p>
          <a:p>
            <a:pPr marL="609585" indent="-423323" algn="just"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O software não classificou nenhuma forma polimórfica da forma errada, isto é, não confundiu a forma 1 com a forma 3 nem a forma 3 com a forma 1;</a:t>
            </a:r>
            <a:endParaRPr sz="2000" dirty="0">
              <a:solidFill>
                <a:schemeClr val="dk1"/>
              </a:solidFill>
            </a:endParaRPr>
          </a:p>
          <a:p>
            <a:pPr marL="609585" indent="-423323" algn="just"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Os erros do software ocorreram quando ele não foi capaz de fazer a delimitação de uma caixa delimitadora em uma forma polimórfica presente em uma imagem.</a:t>
            </a:r>
            <a:endParaRPr sz="2000" dirty="0">
              <a:solidFill>
                <a:schemeClr val="dk1"/>
              </a:solidFill>
            </a:endParaRPr>
          </a:p>
          <a:p>
            <a:pPr marL="609585" indent="-423323" algn="just"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De todas as formas presentes nas imagens, o Software identificou 74,8% delas e não foi capaz de identificar 25,2% delas.</a:t>
            </a:r>
            <a:endParaRPr sz="20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14188-54CB-4324-98EA-A5060E03E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2951"/>
            <a:ext cx="11579352" cy="674914"/>
          </a:xfrm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accent1"/>
                </a:solidFill>
              </a:rPr>
              <a:t>Referências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17CCE-1751-4B17-AAA0-2BB1C4BDF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42" y="942339"/>
            <a:ext cx="8913947" cy="5562369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pt-BR" sz="3600" b="0" i="0" dirty="0">
                <a:solidFill>
                  <a:schemeClr val="bg1"/>
                </a:solidFill>
                <a:effectLst/>
              </a:rPr>
              <a:t>ARAUJO, G. L. B. Caracterização no estado sólido dos polimorfos de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tibolona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. Tese (Doutorado em Farmácia) - Faculdade de Ciências Farmacêuticas, Universidade de São Paulo, São Paulo, 2009.</a:t>
            </a:r>
          </a:p>
          <a:p>
            <a:pPr algn="l"/>
            <a:r>
              <a:rPr lang="pt-BR" sz="3600" b="0" i="0" dirty="0">
                <a:solidFill>
                  <a:schemeClr val="bg1"/>
                </a:solidFill>
                <a:effectLst/>
              </a:rPr>
              <a:t>CUFFINI, S. L.; PITALUGA, J. R. A; TOMBARI, D. Polimorfismo em fármacos. In: STORPIRTIS, S.; GONÇALVES, J. E.; CHIANN, C.; GAI, M. N.;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editors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.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Biofarmacotécnica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. Rio de Janeiro: Guanabara Koogan, 2011, p.21-31.</a:t>
            </a:r>
          </a:p>
          <a:p>
            <a:pPr algn="l"/>
            <a:r>
              <a:rPr lang="pt-BR" sz="3600" b="0" i="0" dirty="0">
                <a:solidFill>
                  <a:schemeClr val="bg1"/>
                </a:solidFill>
                <a:effectLst/>
              </a:rPr>
              <a:t>Documentação do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tensorflow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.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Tensorflow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, 2021. Disponível em: </a:t>
            </a:r>
            <a:r>
              <a:rPr lang="pt-BR" sz="3600" b="0" i="0" u="none" strike="noStrike" dirty="0">
                <a:solidFill>
                  <a:srgbClr val="90BB23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</a:t>
            </a:r>
            <a:r>
              <a:rPr lang="pt-BR" sz="3600" b="0" i="0" u="none" strike="noStrike" dirty="0" err="1">
                <a:solidFill>
                  <a:srgbClr val="90BB23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api_docs</a:t>
            </a:r>
            <a:r>
              <a:rPr lang="pt-BR" sz="3600" b="0" i="0" u="none" strike="noStrike" dirty="0">
                <a:solidFill>
                  <a:srgbClr val="90BB23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3600" b="0" i="0" u="none" strike="noStrike" dirty="0" err="1">
                <a:solidFill>
                  <a:srgbClr val="90BB23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pt-BR" sz="3600" b="0" i="0" u="none" strike="noStrike" dirty="0">
                <a:solidFill>
                  <a:srgbClr val="90BB23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3600" b="0" i="0" u="none" strike="noStrike" dirty="0" err="1">
                <a:solidFill>
                  <a:srgbClr val="90BB23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tf?hl</a:t>
            </a:r>
            <a:r>
              <a:rPr lang="pt-BR" sz="3600" b="0" i="0" u="none" strike="noStrike" dirty="0">
                <a:solidFill>
                  <a:srgbClr val="90BB23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pt-BR" sz="3600" b="0" i="0" u="none" strike="noStrike" dirty="0" err="1">
                <a:solidFill>
                  <a:srgbClr val="90BB23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-br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. Acesso em: 26 abr. 2021.</a:t>
            </a:r>
          </a:p>
          <a:p>
            <a:pPr algn="l"/>
            <a:r>
              <a:rPr lang="pt-BR" sz="3600" b="0" i="0" dirty="0">
                <a:solidFill>
                  <a:schemeClr val="bg1"/>
                </a:solidFill>
                <a:effectLst/>
              </a:rPr>
              <a:t>FERREIRA, A. O. Guia Prático da Farmácia Magistral. 4. ed. São Paulo: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Pharmabooks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, 2011. 736 p.</a:t>
            </a:r>
          </a:p>
          <a:p>
            <a:pPr algn="l"/>
            <a:r>
              <a:rPr lang="pt-BR" sz="3600" b="0" i="0" dirty="0">
                <a:solidFill>
                  <a:schemeClr val="bg1"/>
                </a:solidFill>
                <a:effectLst/>
              </a:rPr>
              <a:t>RAW, A. S; FURNESS, M. S.; GILL, D. S.; ADAMS, R. C.; HOLCOMBE JR, F. O.; YU, L. X.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Regulatory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considerations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of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pharmaceutical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solid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polymorphism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in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Abbreviated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New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Drug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Applications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(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ANDAs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).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Advanced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Drug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Deliveries Amsterdam, v. 56, n.3, p. 397-414, fev. 2004.</a:t>
            </a:r>
          </a:p>
          <a:p>
            <a:pPr algn="l"/>
            <a:r>
              <a:rPr lang="pt-BR" sz="3600" b="0" i="0" dirty="0">
                <a:solidFill>
                  <a:schemeClr val="bg1"/>
                </a:solidFill>
                <a:effectLst/>
              </a:rPr>
              <a:t>VISHWESHWAR, P.; MCMAHON, J. A.; BIS, J. A.; ZAWOROTKO, M. J.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Pharmaceutical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co-crystals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.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Journal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of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Pharmaceutical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Sciences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, v.95, n.3, p.499516, mar. 2006.</a:t>
            </a:r>
          </a:p>
          <a:p>
            <a:pPr algn="l"/>
            <a:r>
              <a:rPr lang="pt-BR" sz="3600" b="0" i="0" dirty="0">
                <a:solidFill>
                  <a:schemeClr val="bg1"/>
                </a:solidFill>
                <a:effectLst/>
              </a:rPr>
              <a:t>YOLO v3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theory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explained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.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Pylessons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, 2019. Disponível em: 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https://pylessons.com/YOLOv3-introduction/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. Acesso em: 26 abr. 2021.</a:t>
            </a:r>
          </a:p>
          <a:p>
            <a:pPr algn="l"/>
            <a:r>
              <a:rPr lang="pt-BR" sz="3600" b="0" i="0" dirty="0">
                <a:solidFill>
                  <a:schemeClr val="bg1"/>
                </a:solidFill>
                <a:effectLst/>
              </a:rPr>
              <a:t>YOLO: Real-Time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Object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Detection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.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pjreddie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, 2018. </a:t>
            </a:r>
            <a:r>
              <a:rPr lang="pt-BR" sz="3600" b="0" i="0" dirty="0" err="1">
                <a:solidFill>
                  <a:schemeClr val="bg1"/>
                </a:solidFill>
                <a:effectLst/>
              </a:rPr>
              <a:t>Disponivel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 em: &lt; </a:t>
            </a:r>
            <a:r>
              <a:rPr lang="pt-BR" sz="3600" b="0" i="0" u="none" strike="noStrike" dirty="0">
                <a:solidFill>
                  <a:srgbClr val="90BB23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https://pjreddie.com/</a:t>
            </a:r>
            <a:r>
              <a:rPr lang="pt-BR" sz="3600" b="0" i="0" u="none" strike="noStrike" dirty="0" err="1">
                <a:solidFill>
                  <a:srgbClr val="90BB23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darknet</a:t>
            </a:r>
            <a:r>
              <a:rPr lang="pt-BR" sz="3600" b="0" i="0" u="none" strike="noStrike" dirty="0">
                <a:solidFill>
                  <a:srgbClr val="90BB23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3600" b="0" i="0" u="none" strike="noStrike" dirty="0" err="1">
                <a:solidFill>
                  <a:srgbClr val="90BB23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/&gt;</a:t>
            </a:r>
            <a:r>
              <a:rPr lang="pt-BR" sz="3600" b="0" i="0" dirty="0">
                <a:solidFill>
                  <a:schemeClr val="bg1"/>
                </a:solidFill>
                <a:effectLst/>
              </a:rPr>
              <a:t>. Acesso em: 26 Abr. 2021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0C63D3-2D8B-46C7-BFA0-E1E67AED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F62131-1D7B-4574-81F7-E7EF71054978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40BAD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0BAD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378720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Quadr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Quadr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adr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77B9D250B00142ABA89C91B37EFCAC" ma:contentTypeVersion="6" ma:contentTypeDescription="Create a new document." ma:contentTypeScope="" ma:versionID="3b0d81d3ae9be25276e860ca771b20c5">
  <xsd:schema xmlns:xsd="http://www.w3.org/2001/XMLSchema" xmlns:xs="http://www.w3.org/2001/XMLSchema" xmlns:p="http://schemas.microsoft.com/office/2006/metadata/properties" xmlns:ns3="a4acfaa9-1a1a-48ed-a5bd-d830d1baa3d5" targetNamespace="http://schemas.microsoft.com/office/2006/metadata/properties" ma:root="true" ma:fieldsID="a67ac70d20a94559f6164069711e30af" ns3:_="">
    <xsd:import namespace="a4acfaa9-1a1a-48ed-a5bd-d830d1baa3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cfaa9-1a1a-48ed-a5bd-d830d1baa3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124A4F-F63E-4A4C-AA93-643E2C9252B5}">
  <ds:schemaRefs>
    <ds:schemaRef ds:uri="http://schemas.microsoft.com/office/2006/metadata/properties"/>
    <ds:schemaRef ds:uri="a4acfaa9-1a1a-48ed-a5bd-d830d1baa3d5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EC9A496-442E-47C1-A044-CA959750E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cfaa9-1a1a-48ed-a5bd-d830d1baa3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A2D9D8-AB5E-468A-9106-F7519E209A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1122</Words>
  <Application>Microsoft Office PowerPoint</Application>
  <PresentationFormat>Widescreen</PresentationFormat>
  <Paragraphs>46</Paragraphs>
  <Slides>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Wingdings 2</vt:lpstr>
      <vt:lpstr>Quadro</vt:lpstr>
      <vt:lpstr>Avaliação do polimorfismo de fármacos utilizados para a produção de medicamentos através do algoritmo de machine learning</vt:lpstr>
      <vt:lpstr>Introdução e Motivação</vt:lpstr>
      <vt:lpstr>Proposta</vt:lpstr>
      <vt:lpstr>Resultado</vt:lpstr>
      <vt:lpstr>Obtenção das amostras/imagens</vt:lpstr>
      <vt:lpstr>Processo de elaboração do algoritmo</vt:lpstr>
      <vt:lpstr>Data Augmentation</vt:lpstr>
      <vt:lpstr>Resultado do Software  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Wellington Alves</dc:creator>
  <cp:lastModifiedBy>Eder Carlos Fernandes</cp:lastModifiedBy>
  <cp:revision>14</cp:revision>
  <dcterms:created xsi:type="dcterms:W3CDTF">2021-06-19T18:00:01Z</dcterms:created>
  <dcterms:modified xsi:type="dcterms:W3CDTF">2021-06-24T00:08:33Z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0x0101002977B9D250B00142ABA89C91B37EFCAC</vt:lpwstr>
  </property>
</Properties>
</file>